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llagher, Lisa" initials="G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E19D"/>
    <a:srgbClr val="FFCC00"/>
    <a:srgbClr val="F58C89"/>
    <a:srgbClr val="7872FA"/>
    <a:srgbClr val="554DF9"/>
    <a:srgbClr val="8A8FF4"/>
    <a:srgbClr val="C1F868"/>
    <a:srgbClr val="E040A7"/>
    <a:srgbClr val="2FC9FF"/>
    <a:srgbClr val="F7F7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74"/>
  </p:normalViewPr>
  <p:slideViewPr>
    <p:cSldViewPr>
      <p:cViewPr varScale="1">
        <p:scale>
          <a:sx n="120" d="100"/>
          <a:sy n="120" d="100"/>
        </p:scale>
        <p:origin x="144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7D75F-FD39-9149-8CF0-C2C6D533F6B5}" type="datetimeFigureOut">
              <a:rPr lang="en-US" smtClean="0"/>
              <a:t>1/22/21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C2710-C118-7041-B2A1-99EB18CD1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469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54A96-42FD-4077-9BDD-2F86005C4CAA}" type="datetimeFigureOut">
              <a:rPr lang="en-US" smtClean="0"/>
              <a:t>1/22/21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84546-B148-4A0A-A747-159440DED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72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84546-B148-4A0A-A747-159440DED8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02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84546-B148-4A0A-A747-159440DED8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0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7772400" cy="1447800"/>
          </a:xfrm>
        </p:spPr>
        <p:txBody>
          <a:bodyPr anchor="ctr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8250238" cy="1066800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153400" cy="4343400"/>
          </a:xfrm>
        </p:spPr>
        <p:txBody>
          <a:bodyPr/>
          <a:lstStyle>
            <a:lvl1pPr>
              <a:lnSpc>
                <a:spcPct val="95000"/>
              </a:lnSpc>
              <a:spcBef>
                <a:spcPts val="1100"/>
              </a:spcBef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pic>
        <p:nvPicPr>
          <p:cNvPr id="4" name="Picture 3" descr="B-symbol-2c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44084"/>
            <a:ext cx="457200" cy="407309"/>
          </a:xfrm>
          <a:prstGeom prst="rect">
            <a:avLst/>
          </a:prstGeom>
        </p:spPr>
      </p:pic>
      <p:sp>
        <p:nvSpPr>
          <p:cNvPr id="12" name="Rectangle 12"/>
          <p:cNvSpPr txBox="1">
            <a:spLocks noChangeArrowheads="1"/>
          </p:cNvSpPr>
          <p:nvPr/>
        </p:nvSpPr>
        <p:spPr>
          <a:xfrm>
            <a:off x="8686800" y="6400800"/>
            <a:ext cx="457200" cy="304800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DED199"/>
                </a:solidFill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9pPr>
          </a:lstStyle>
          <a:p>
            <a:fld id="{7F8B079E-4AFA-7645-B2A4-FFEE1E140D3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dt" sz="half" idx="2"/>
          </p:nvPr>
        </p:nvSpPr>
        <p:spPr>
          <a:xfrm>
            <a:off x="155713" y="6400800"/>
            <a:ext cx="1600200" cy="304800"/>
          </a:xfrm>
          <a:prstGeom prst="rect">
            <a:avLst/>
          </a:prstGeom>
        </p:spPr>
        <p:txBody>
          <a:bodyPr anchor="b" anchorCtr="0"/>
          <a:lstStyle>
            <a:lvl1pPr>
              <a:defRPr sz="10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191EA7B7-3D91-A846-A25C-AC6C9E71C7C9}" type="datetime1">
              <a:rPr lang="en-US" smtClean="0"/>
              <a:t>1/22/21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BINGHAMTON UNIVERSITY</a:t>
            </a:r>
          </a:p>
        </p:txBody>
      </p:sp>
      <p:sp>
        <p:nvSpPr>
          <p:cNvPr id="16" name="Rectangle 12"/>
          <p:cNvSpPr txBox="1">
            <a:spLocks noChangeArrowheads="1"/>
          </p:cNvSpPr>
          <p:nvPr userDrawn="1"/>
        </p:nvSpPr>
        <p:spPr bwMode="auto">
          <a:xfrm>
            <a:off x="1447800" y="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0" i="0" kern="900" spc="4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2D72E"/>
                </a:solidFill>
              </a:rPr>
              <a:t>DEPARTMENT</a:t>
            </a:r>
            <a:r>
              <a:rPr lang="en-US" b="1" baseline="0" dirty="0">
                <a:solidFill>
                  <a:srgbClr val="C2D72E"/>
                </a:solidFill>
              </a:rPr>
              <a:t> NAME</a:t>
            </a:r>
            <a:endParaRPr lang="en-US" b="1" dirty="0">
              <a:solidFill>
                <a:srgbClr val="C2D72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3657600" cy="5562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457200"/>
            <a:ext cx="3810000" cy="601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1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half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9144000" cy="3429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04800" y="587762"/>
            <a:ext cx="7772400" cy="1469637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641333"/>
            <a:ext cx="7772400" cy="609600"/>
          </a:xfrm>
        </p:spPr>
        <p:txBody>
          <a:bodyPr/>
          <a:lstStyle>
            <a:lvl1pPr marL="0" indent="0" algn="l">
              <a:buFont typeface="Wingdings" charset="2"/>
              <a:buNone/>
              <a:defRPr sz="1600" b="1" cap="all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Rectangle 12"/>
          <p:cNvSpPr txBox="1">
            <a:spLocks noChangeArrowheads="1"/>
          </p:cNvSpPr>
          <p:nvPr/>
        </p:nvSpPr>
        <p:spPr>
          <a:xfrm>
            <a:off x="152400" y="6400800"/>
            <a:ext cx="457200" cy="304800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DED199"/>
                </a:solidFill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9pPr>
          </a:lstStyle>
          <a:p>
            <a:fld id="{7F8B079E-4AFA-7645-B2A4-FFEE1E140D35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9" name="Picture 8" descr="BU_logo_white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5758674"/>
            <a:ext cx="2034938" cy="667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694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BINGHAMTON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77D4378-6851-454B-97AC-58F0C8FE4F88}" type="datetime1">
              <a:rPr lang="en-US" smtClean="0"/>
              <a:t>1/22/21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85800" y="1676400"/>
            <a:ext cx="8153400" cy="4191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981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53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29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82502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17713"/>
            <a:ext cx="8153400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400800"/>
            <a:ext cx="662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BINGHAMTON UNIVERSITY</a:t>
            </a:r>
            <a:endParaRPr lang="en-US" dirty="0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0800"/>
            <a:ext cx="1600200" cy="304800"/>
          </a:xfrm>
          <a:prstGeom prst="rect">
            <a:avLst/>
          </a:prstGeom>
        </p:spPr>
        <p:txBody>
          <a:bodyPr anchor="b" anchorCtr="0"/>
          <a:lstStyle>
            <a:lvl1pPr>
              <a:defRPr sz="10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0519522B-8997-A049-A1A8-AB8406F3A8E3}" type="datetime1">
              <a:rPr lang="en-US" smtClean="0"/>
              <a:t>1/22/21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4" r:id="rId4"/>
    <p:sldLayoutId id="2147483678" r:id="rId5"/>
    <p:sldLayoutId id="2147483679" r:id="rId6"/>
    <p:sldLayoutId id="2147483681" r:id="rId7"/>
    <p:sldLayoutId id="2147483682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308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8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8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8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8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8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i="0">
          <a:solidFill>
            <a:schemeClr val="accent2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charset="0"/>
        </a:defRPr>
      </a:lvl9pPr>
    </p:titleStyle>
    <p:bodyStyle>
      <a:lvl1pPr marL="0" indent="0" algn="l" rtl="0" eaLnBrk="1" fontAlgn="base" hangingPunct="1">
        <a:spcBef>
          <a:spcPts val="900"/>
        </a:spcBef>
        <a:spcAft>
          <a:spcPct val="0"/>
        </a:spcAft>
        <a:buClr>
          <a:srgbClr val="DED199"/>
        </a:buClr>
        <a:buSzPct val="60000"/>
        <a:buFontTx/>
        <a:buNone/>
        <a:defRPr sz="2400" b="0" i="0">
          <a:solidFill>
            <a:schemeClr val="tx1"/>
          </a:solidFill>
          <a:latin typeface="Arial"/>
          <a:ea typeface="+mn-ea"/>
          <a:cs typeface="Arial"/>
        </a:defRPr>
      </a:lvl1pPr>
      <a:lvl2pPr marL="466344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charset="2"/>
        <a:buChar char="n"/>
        <a:defRPr sz="2000" b="0" i="0">
          <a:solidFill>
            <a:schemeClr val="tx1"/>
          </a:solidFill>
          <a:latin typeface="Arial"/>
          <a:ea typeface="Geneva" charset="-128"/>
          <a:cs typeface="Arial"/>
        </a:defRPr>
      </a:lvl2pPr>
      <a:lvl3pPr marL="761238" indent="-285750" algn="l" rtl="0" eaLnBrk="1" fontAlgn="base" hangingPunct="1">
        <a:spcBef>
          <a:spcPct val="20000"/>
        </a:spcBef>
        <a:spcAft>
          <a:spcPct val="0"/>
        </a:spcAft>
        <a:buClr>
          <a:srgbClr val="006F51"/>
        </a:buClr>
        <a:buSzPct val="100000"/>
        <a:buFont typeface="Wingdings" charset="2"/>
        <a:buChar char="§"/>
        <a:defRPr sz="1800" b="0" i="0">
          <a:solidFill>
            <a:schemeClr val="tx1"/>
          </a:solidFill>
          <a:latin typeface="Arial"/>
          <a:ea typeface="Geneva" charset="-128"/>
          <a:cs typeface="Arial"/>
        </a:defRPr>
      </a:lvl3pPr>
      <a:lvl4pPr marL="100584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55000"/>
        <a:buFont typeface="Wingdings" charset="2"/>
        <a:buChar char="n"/>
        <a:defRPr sz="1600" b="0" i="0">
          <a:solidFill>
            <a:schemeClr val="tx1"/>
          </a:solidFill>
          <a:latin typeface="Arial"/>
          <a:ea typeface="Geneva" charset="-128"/>
          <a:cs typeface="Arial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charset="2"/>
        <a:buChar char="n"/>
        <a:defRPr sz="1600" b="0" i="0">
          <a:solidFill>
            <a:schemeClr val="tx1"/>
          </a:solidFill>
          <a:latin typeface="Arial"/>
          <a:ea typeface="Geneva" charset="-128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6F5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6F5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6F5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6F5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campus360.org/Binghamton-University/binghamton-university-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360.org/Binghamton-University/binghamton-university-43" TargetMode="External"/><Relationship Id="rId2" Type="http://schemas.openxmlformats.org/officeDocument/2006/relationships/hyperlink" Target="https://campus360.org/Binghamton-University/binghamton-university-4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wCZcipVi1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" b="96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Watson College of Engineering and Applied Sciences</a:t>
            </a:r>
          </a:p>
        </p:txBody>
      </p:sp>
      <p:pic>
        <p:nvPicPr>
          <p:cNvPr id="5" name="Picture 4" descr="BU_logo_white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5486400"/>
            <a:ext cx="2034938" cy="667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296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Companies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153400" cy="1676400"/>
          </a:xfrm>
        </p:spPr>
        <p:txBody>
          <a:bodyPr numCol="2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BAE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IBM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Lockheed Martin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Google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Amazon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JP Morgan Chase &amp; Co.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Bloomberg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EY (Ernst &amp; Young)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Protiviti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Citi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91EA7B7-3D91-A846-A25C-AC6C9E71C7C9}" type="datetime1">
              <a:rPr lang="en-US" smtClean="0"/>
              <a:t>1/22/21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BINGHAMTON UNIVERSITY</a:t>
            </a:r>
            <a:endParaRPr lang="en-US" dirty="0"/>
          </a:p>
        </p:txBody>
      </p:sp>
      <p:sp>
        <p:nvSpPr>
          <p:cNvPr id="6" name="AutoShape 2" descr="Home | BAE Systems | Internat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ome | BAE Systems | Internation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bae-systems-logo | Airlines 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42811"/>
            <a:ext cx="2740025" cy="80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What is IBM? - Computer Business 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0" y="4928919"/>
            <a:ext cx="2206625" cy="116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Lockheed Martin to lay off Melbourne staff after Army contract lo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27" y="5029199"/>
            <a:ext cx="2605737" cy="14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Google has a new logo - The Ve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01643"/>
            <a:ext cx="2208207" cy="165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Amazon.com: Amazon.com eGift Card: Gift Card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46" y="5302123"/>
            <a:ext cx="1973503" cy="148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JPMorgan Chase Makes $50 Million Philanthropic Investment to Help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58" y="3809091"/>
            <a:ext cx="2736850" cy="27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Bloomberg logo and symbol, meaning, history,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431" y="6042186"/>
            <a:ext cx="3166052" cy="94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Ernst &amp; Young - Wikipedi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51" y="3826059"/>
            <a:ext cx="1431739" cy="143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Protiviti | CyberAr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79074"/>
            <a:ext cx="2179702" cy="64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Citigroup - Wikipedi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93" y="4729611"/>
            <a:ext cx="2065528" cy="134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Watson College Alumni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153400" cy="4343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Tyler Mehlman ’16, MS ‘17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Mechanical Engineer, The Boring Company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James Warner ‘08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Computer Scientist, NASA Langley Research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Tremayne</a:t>
            </a:r>
            <a:r>
              <a:rPr lang="en-US" sz="2000" dirty="0"/>
              <a:t> Stewart ‘16, MS ‘17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Software Engineer, Google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Devan Tracy ‘13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Senior Project Engineer, Lockheed Martin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91EA7B7-3D91-A846-A25C-AC6C9E71C7C9}" type="datetime1">
              <a:rPr lang="en-US" smtClean="0"/>
              <a:t>1/22/21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BINGHAMTON UNIVERSITY</a:t>
            </a:r>
          </a:p>
        </p:txBody>
      </p:sp>
      <p:pic>
        <p:nvPicPr>
          <p:cNvPr id="4100" name="Picture 4" descr="James War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183" y="4549484"/>
            <a:ext cx="19050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Tremayne Stew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863" y="4533033"/>
            <a:ext cx="19050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evan Trac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04" y="453996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eadshot of Tyler Mehlm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87" y="4488584"/>
            <a:ext cx="19050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2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4+1 Programs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/>
              <a:t>Biomedical Engineering (MS)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/>
              <a:t>Mechanical Engineering (MS)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/>
              <a:t>Industrial and Systems Engineering (MS)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/>
              <a:t>Computer Engineering (MS)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/>
              <a:t>Electrical Engineering (MS)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/>
              <a:t>Business Administration (MBA)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Saves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Save Money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Higher Average Starting Salary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Advances Career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91EA7B7-3D91-A846-A25C-AC6C9E71C7C9}" type="datetime1">
              <a:rPr lang="en-US" smtClean="0"/>
              <a:t>1/22/21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BINGHAMTON UNIVERSITY</a:t>
            </a:r>
            <a:endParaRPr lang="en-US" dirty="0"/>
          </a:p>
        </p:txBody>
      </p:sp>
      <p:pic>
        <p:nvPicPr>
          <p:cNvPr id="7170" name="Picture 2" descr="Thomas J. Watson School of Engineering and Applied Scienc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81400"/>
            <a:ext cx="35052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5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418" y="1524000"/>
            <a:ext cx="8153400" cy="4343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Douglas Harrington, Admissions Counselor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/>
              <a:t>dharring@binghamton.edu; 607-777-3169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Craig Broccoli, Associate Director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/>
              <a:t>cbroccol@binghamton.edu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91EA7B7-3D91-A846-A25C-AC6C9E71C7C9}" type="datetime1">
              <a:rPr lang="en-US" smtClean="0"/>
              <a:t>1/22/21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BINGHAMTON UNIVERSITY</a:t>
            </a:r>
            <a:endParaRPr lang="en-US" dirty="0"/>
          </a:p>
        </p:txBody>
      </p:sp>
      <p:pic>
        <p:nvPicPr>
          <p:cNvPr id="8194" name="Picture 2" descr="Contact Us – SUNY Colleges Summer T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28" y="321945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oug Harring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1945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51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Different Majors within Watson</a:t>
            </a:r>
          </a:p>
          <a:p>
            <a:pPr lvl="2"/>
            <a:r>
              <a:rPr lang="en-US" dirty="0"/>
              <a:t>Engineering Design Division</a:t>
            </a:r>
          </a:p>
          <a:p>
            <a:pPr lvl="2"/>
            <a:r>
              <a:rPr lang="en-US" dirty="0"/>
              <a:t>Senior Projects</a:t>
            </a:r>
          </a:p>
          <a:p>
            <a:pPr lvl="2"/>
            <a:r>
              <a:rPr lang="en-US" dirty="0"/>
              <a:t>Lab Spaces</a:t>
            </a:r>
          </a:p>
          <a:p>
            <a:pPr lvl="1"/>
            <a:r>
              <a:rPr lang="en-US" dirty="0"/>
              <a:t>Research Opportunities Within Watson</a:t>
            </a:r>
          </a:p>
          <a:p>
            <a:pPr lvl="2"/>
            <a:r>
              <a:rPr lang="en-US" dirty="0"/>
              <a:t>First Year Research Immersion Program</a:t>
            </a:r>
          </a:p>
          <a:p>
            <a:pPr lvl="2"/>
            <a:r>
              <a:rPr lang="en-US" dirty="0"/>
              <a:t>Innovative Technologies Complex</a:t>
            </a:r>
          </a:p>
          <a:p>
            <a:pPr lvl="1"/>
            <a:r>
              <a:rPr lang="en-US" dirty="0"/>
              <a:t>Watson Competes</a:t>
            </a:r>
          </a:p>
          <a:p>
            <a:pPr lvl="1"/>
            <a:r>
              <a:rPr lang="en-US" dirty="0"/>
              <a:t>Watson Career Connections</a:t>
            </a:r>
          </a:p>
          <a:p>
            <a:pPr lvl="2"/>
            <a:r>
              <a:rPr lang="en-US" dirty="0"/>
              <a:t>Prominent Alumni</a:t>
            </a:r>
          </a:p>
          <a:p>
            <a:pPr lvl="2"/>
            <a:r>
              <a:rPr lang="en-US" dirty="0"/>
              <a:t>After Graduation Placements</a:t>
            </a:r>
          </a:p>
          <a:p>
            <a:pPr lvl="1"/>
            <a:r>
              <a:rPr lang="en-US" dirty="0"/>
              <a:t>Continuing Education</a:t>
            </a:r>
          </a:p>
          <a:p>
            <a:pPr lvl="1"/>
            <a:r>
              <a:rPr lang="en-US" dirty="0"/>
              <a:t>Q&amp;A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5ED1D4E-68DE-934B-A7CE-6DA52DFEF119}" type="datetime1">
              <a:rPr lang="en-US" smtClean="0"/>
              <a:t>1/22/21</a:t>
            </a:fld>
            <a:endParaRPr lang="en-US" dirty="0"/>
          </a:p>
        </p:txBody>
      </p:sp>
      <p:pic>
        <p:nvPicPr>
          <p:cNvPr id="1026" name="Picture 2" descr="https://www.binghamton.edu/communications-and-marketing/img/logos/colleges/lockups-watson/BU-LockupH-WatsonCollege-34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21646"/>
            <a:ext cx="6184014" cy="50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7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Major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153400" cy="3276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Engineering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/>
              <a:t>Biomedical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/>
              <a:t>Mechanical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/>
              <a:t>Industrial &amp; Systems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/>
              <a:t>Computer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/>
              <a:t>Electrical 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/>
              <a:t>Sustainability Engineering (Minor)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Computer Science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91EA7B7-3D91-A846-A25C-AC6C9E71C7C9}" type="datetime1">
              <a:rPr lang="en-US" smtClean="0"/>
              <a:t>1/22/21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BINGHAMTON UNIVERSITY</a:t>
            </a:r>
            <a:endParaRPr lang="en-US" dirty="0"/>
          </a:p>
        </p:txBody>
      </p:sp>
      <p:pic>
        <p:nvPicPr>
          <p:cNvPr id="2050" name="Picture 2" descr="Watson - Thomas J. Watson College of Engineering and Applie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011" y="609600"/>
            <a:ext cx="4929218" cy="322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omas J. Watson College of Engineering and Applied Scienc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63313"/>
            <a:ext cx="3893983" cy="194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7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first year engineering students take the same 4 courses: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/>
              <a:t>EDD 103 – Engineering Communications I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/>
              <a:t>EDD 111 – Intro to Engineering Design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/>
              <a:t>EDD 104 – Engineering Communications II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/>
              <a:t>EDD 112 – Intro to Engineering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Senior Projects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/>
              <a:t>Examples:</a:t>
            </a:r>
          </a:p>
          <a:p>
            <a:pPr marL="1104138" lvl="2" indent="-342900">
              <a:buFont typeface="Arial" panose="020B0604020202020204" pitchFamily="34" charset="0"/>
              <a:buChar char="•"/>
            </a:pPr>
            <a:r>
              <a:rPr lang="en-US" dirty="0"/>
              <a:t>3D Printed Hand</a:t>
            </a:r>
          </a:p>
          <a:p>
            <a:pPr marL="1104138" lvl="2" indent="-342900">
              <a:buFont typeface="Arial" panose="020B0604020202020204" pitchFamily="34" charset="0"/>
              <a:buChar char="•"/>
            </a:pPr>
            <a:r>
              <a:rPr lang="en-US" dirty="0"/>
              <a:t>Building a Go-Kart</a:t>
            </a:r>
          </a:p>
          <a:p>
            <a:pPr marL="1104138" lvl="2" indent="-342900">
              <a:buFont typeface="Arial" panose="020B0604020202020204" pitchFamily="34" charset="0"/>
              <a:buChar char="•"/>
            </a:pPr>
            <a:r>
              <a:rPr lang="en-US" dirty="0"/>
              <a:t>Building a Dashboard of a Nuclear Facility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91EA7B7-3D91-A846-A25C-AC6C9E71C7C9}" type="datetime1">
              <a:rPr lang="en-US" smtClean="0"/>
              <a:t>1/22/21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BINGHAMTON UNIVERSITY</a:t>
            </a:r>
          </a:p>
        </p:txBody>
      </p:sp>
      <p:pic>
        <p:nvPicPr>
          <p:cNvPr id="1026" name="Picture 2" descr="Binghamton University - FSAEparts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576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0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Engineering Labs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Engineering Lab #1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91EA7B7-3D91-A846-A25C-AC6C9E71C7C9}" type="datetime1">
              <a:rPr lang="en-US" smtClean="0"/>
              <a:t>1/22/21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BINGHAMTON UNIVERSITY</a:t>
            </a:r>
            <a:endParaRPr lang="en-US" dirty="0"/>
          </a:p>
        </p:txBody>
      </p:sp>
      <p:pic>
        <p:nvPicPr>
          <p:cNvPr id="2050" name="Picture 2" descr="Binghamton University | CiF Lab Solu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399"/>
            <a:ext cx="4589533" cy="306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ngineering the heart, starting with cells | Binghamton Ne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92102"/>
            <a:ext cx="4016663" cy="267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59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Opportunities within Watson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First Year Research Immersion Program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/>
              <a:t>Three semester program where you can start doing research right in your first year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/>
              <a:t>Clean Energy &amp; Image and Acoustic Signals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Innovative Technologies Complex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/>
              <a:t>Numerous labs for research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/>
              <a:t>Anechoic Chamber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/>
              <a:t>M. Stanley </a:t>
            </a:r>
            <a:r>
              <a:rPr lang="en-US" dirty="0" err="1"/>
              <a:t>Whittingham</a:t>
            </a:r>
            <a:r>
              <a:rPr lang="en-US" dirty="0"/>
              <a:t> Laboratory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ITC Image #1</a:t>
            </a:r>
            <a:endParaRPr lang="en-US" dirty="0"/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ITC Image #2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Numerous other research opportunities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9244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9244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91EA7B7-3D91-A846-A25C-AC6C9E71C7C9}" type="datetime1">
              <a:rPr lang="en-US" smtClean="0"/>
              <a:t>1/22/21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BINGHAMTON UNIVERSITY</a:t>
            </a:r>
          </a:p>
        </p:txBody>
      </p:sp>
      <p:pic>
        <p:nvPicPr>
          <p:cNvPr id="3074" name="Picture 2" descr="Newswise: One of the Quietest Places on Earth Found at Binghamton University&#10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3581400"/>
            <a:ext cx="3200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77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Anechoic Chamber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91EA7B7-3D91-A846-A25C-AC6C9E71C7C9}" type="datetime1">
              <a:rPr lang="en-US" smtClean="0"/>
              <a:t>1/22/21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BINGHAMTON UNIVERSITY</a:t>
            </a:r>
            <a:endParaRPr lang="en-US" dirty="0"/>
          </a:p>
        </p:txBody>
      </p:sp>
      <p:pic>
        <p:nvPicPr>
          <p:cNvPr id="8" name="XwCZcipVi1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240" y="1524000"/>
            <a:ext cx="8724900" cy="490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6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Watson Competes!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Motorsports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/>
              <a:t>Mini-Baja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/>
              <a:t>Formula</a:t>
            </a:r>
          </a:p>
          <a:p>
            <a:pPr marL="809244" lvl="1" indent="-342900">
              <a:buFont typeface="Arial" panose="020B0604020202020204" pitchFamily="34" charset="0"/>
              <a:buChar char="•"/>
            </a:pPr>
            <a:r>
              <a:rPr lang="en-US" dirty="0" err="1"/>
              <a:t>Supermilage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Hyperloop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HackBU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Mars Rover Team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91EA7B7-3D91-A846-A25C-AC6C9E71C7C9}" type="datetime1">
              <a:rPr lang="en-US" smtClean="0"/>
              <a:t>1/22/21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BINGHAMTON UNIVERSITY</a:t>
            </a:r>
          </a:p>
        </p:txBody>
      </p:sp>
      <p:pic>
        <p:nvPicPr>
          <p:cNvPr id="3074" name="Picture 2" descr="Binghamton University SAE Mini-Baja T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457" y="742258"/>
            <a:ext cx="2898775" cy="193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eed for speed: Formula racing team finds new direction as studen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26179"/>
            <a:ext cx="2517775" cy="167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UNY Bearcat Motorsports wins national Formula Hybrid 2016, other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6" y="2672888"/>
            <a:ext cx="3400424" cy="151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inghamton students work on 700 mph train for Elon Musk'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899" y="4027859"/>
            <a:ext cx="3079009" cy="230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ackBU: What can you build in 24 hours? - Devpos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69" y="4286383"/>
            <a:ext cx="2005025" cy="226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Binghamton students reaching for Ma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4777506"/>
            <a:ext cx="3041731" cy="170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28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Watson Career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153400" cy="3505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Specific career counselors for all Watson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Engineering and computer science specific resumes and cover letters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Mock interview sessions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Networking opportunities and trips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Alumni connections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Job and internship search assistance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91EA7B7-3D91-A846-A25C-AC6C9E71C7C9}" type="datetime1">
              <a:rPr lang="en-US" smtClean="0"/>
              <a:t>1/22/21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BINGHAMTON UNIVERSITY</a:t>
            </a:r>
            <a:endParaRPr lang="en-US" dirty="0"/>
          </a:p>
        </p:txBody>
      </p:sp>
      <p:pic>
        <p:nvPicPr>
          <p:cNvPr id="4098" name="Picture 2" descr="Watson Career and Alumni Connections - Thomas J. Watson College o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854" y="4967636"/>
            <a:ext cx="2699291" cy="179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atson Career and Alumni Connections - Thomas J. Watson College of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13" y="2792649"/>
            <a:ext cx="2819987" cy="187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3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nghamton-powerpoint-template">
  <a:themeElements>
    <a:clrScheme name="Custom 53">
      <a:dk1>
        <a:srgbClr val="000000"/>
      </a:dk1>
      <a:lt1>
        <a:srgbClr val="FFFFFF"/>
      </a:lt1>
      <a:dk2>
        <a:srgbClr val="006B54"/>
      </a:dk2>
      <a:lt2>
        <a:srgbClr val="C9C9C9"/>
      </a:lt2>
      <a:accent1>
        <a:srgbClr val="CEDC00"/>
      </a:accent1>
      <a:accent2>
        <a:srgbClr val="6CC24A"/>
      </a:accent2>
      <a:accent3>
        <a:srgbClr val="5A5C5B"/>
      </a:accent3>
      <a:accent4>
        <a:srgbClr val="000000"/>
      </a:accent4>
      <a:accent5>
        <a:srgbClr val="EDA93C"/>
      </a:accent5>
      <a:accent6>
        <a:srgbClr val="0092D5"/>
      </a:accent6>
      <a:hlink>
        <a:srgbClr val="F10000"/>
      </a:hlink>
      <a:folHlink>
        <a:srgbClr val="FFFF00"/>
      </a:folHlink>
    </a:clrScheme>
    <a:fontScheme name="Office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  <a:cs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  <a:cs typeface="ＭＳ Ｐゴシック" pitchFamily="16" charset="-128"/>
          </a:defRPr>
        </a:defPPr>
      </a:lstStyle>
    </a:lnDef>
  </a:objectDefaults>
  <a:extraClrSchemeLst>
    <a:extraClrScheme>
      <a:clrScheme name="Office T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5-867 Brand template" id="{4954577B-8E4A-1443-A07E-C446BA259088}" vid="{DCF66E05-CA75-B449-98CB-8D38212313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binghamton-powerpoint-template (1)</Template>
  <TotalTime>542</TotalTime>
  <Words>412</Words>
  <Application>Microsoft Macintosh PowerPoint</Application>
  <PresentationFormat>On-screen Show (4:3)</PresentationFormat>
  <Paragraphs>127</Paragraphs>
  <Slides>13</Slides>
  <Notes>2</Notes>
  <HiddenSlides>3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Wingdings</vt:lpstr>
      <vt:lpstr>Binghamton-powerpoint-template</vt:lpstr>
      <vt:lpstr>The Watson College of Engineering and Applied Sciences</vt:lpstr>
      <vt:lpstr>Agenda</vt:lpstr>
      <vt:lpstr>Different Major</vt:lpstr>
      <vt:lpstr>Engineering Design Division</vt:lpstr>
      <vt:lpstr>New Engineering Labs </vt:lpstr>
      <vt:lpstr>Research Opportunities within Watson</vt:lpstr>
      <vt:lpstr>Anechoic Chamber</vt:lpstr>
      <vt:lpstr>Watson Competes!</vt:lpstr>
      <vt:lpstr>Watson Career Connections</vt:lpstr>
      <vt:lpstr>Notable Companies</vt:lpstr>
      <vt:lpstr>Watson College Alumni</vt:lpstr>
      <vt:lpstr>Continuing Education</vt:lpstr>
      <vt:lpstr>Questions?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Watson College of Engineering and Applied Sciences</dc:title>
  <dc:creator>Douglas, Harrington</dc:creator>
  <cp:lastModifiedBy>Microsoft Office User</cp:lastModifiedBy>
  <cp:revision>22</cp:revision>
  <cp:lastPrinted>2015-06-30T18:04:10Z</cp:lastPrinted>
  <dcterms:created xsi:type="dcterms:W3CDTF">2020-08-24T16:55:46Z</dcterms:created>
  <dcterms:modified xsi:type="dcterms:W3CDTF">2021-01-22T16:09:21Z</dcterms:modified>
</cp:coreProperties>
</file>